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  <p:sldMasterId id="2147483775" r:id="rId5"/>
  </p:sldMasterIdLst>
  <p:sldIdLst>
    <p:sldId id="257" r:id="rId6"/>
    <p:sldId id="274" r:id="rId7"/>
    <p:sldId id="276" r:id="rId8"/>
    <p:sldId id="278" r:id="rId9"/>
    <p:sldId id="279" r:id="rId10"/>
    <p:sldId id="280" r:id="rId11"/>
    <p:sldId id="281" r:id="rId12"/>
    <p:sldId id="275" r:id="rId13"/>
    <p:sldId id="266" r:id="rId14"/>
    <p:sldId id="271" r:id="rId15"/>
    <p:sldId id="270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ED0AB-D792-2BDC-38BF-DB1E2240B517}" v="199" dt="2024-11-05T17:24:42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11/5/2024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3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5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56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0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5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35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9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93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8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abamaschoolconnection.org/2013/04/23/common-core-state-standards-in-the-state-of-alabama-why-is-this-such-a-big-deal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721" y="2542736"/>
            <a:ext cx="4812558" cy="1772528"/>
          </a:xfrm>
        </p:spPr>
        <p:txBody>
          <a:bodyPr>
            <a:normAutofit fontScale="90000"/>
          </a:bodyPr>
          <a:lstStyle/>
          <a:p>
            <a:r>
              <a:rPr lang="en-US" sz="6000"/>
              <a:t>Freshmen Presentation</a:t>
            </a:r>
          </a:p>
        </p:txBody>
      </p:sp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A932D070-4DBD-8417-FF0F-057128165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31" y="1520630"/>
            <a:ext cx="1663678" cy="1398848"/>
          </a:xfrm>
          <a:prstGeom prst="rect">
            <a:avLst/>
          </a:prstGeom>
        </p:spPr>
      </p:pic>
      <p:pic>
        <p:nvPicPr>
          <p:cNvPr id="7" name="Picture 6" descr="A blue and yellow logo&#10;&#10;Description automatically generated">
            <a:extLst>
              <a:ext uri="{FF2B5EF4-FFF2-40B4-BE49-F238E27FC236}">
                <a16:creationId xmlns:a16="http://schemas.microsoft.com/office/drawing/2014/main" id="{54B5525B-0B34-ECF7-7206-B0268D00F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391" y="4027923"/>
            <a:ext cx="1663678" cy="13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7988-69BA-4578-B6D9-DAE5F95D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A2503-47BF-4B95-A7A4-071612C263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/>
              <a:t>In </a:t>
            </a:r>
            <a:r>
              <a:rPr lang="en-US" err="1"/>
              <a:t>Schoolinks</a:t>
            </a:r>
            <a:endParaRPr lang="en-US"/>
          </a:p>
          <a:p>
            <a:pPr>
              <a:buFont typeface="Wingdings" pitchFamily="18" charset="0"/>
              <a:buChar char="Ø"/>
            </a:pPr>
            <a:r>
              <a:rPr lang="en-US" sz="1600"/>
              <a:t>Complete your onboarding if you have not already done so. </a:t>
            </a:r>
          </a:p>
          <a:p>
            <a:pPr>
              <a:buFont typeface="Wingdings" pitchFamily="18" charset="0"/>
              <a:buChar char="Ø"/>
            </a:pPr>
            <a:r>
              <a:rPr lang="en-US" sz="1600"/>
              <a:t> Go under the home icon on the left side toolbar-Click on dashboard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/>
              <a:t>Click on Show Remaining To Do’s – this will pull up your assessments.  You will:</a:t>
            </a:r>
          </a:p>
          <a:p>
            <a:pPr marL="800100" lvl="1" indent="-342900">
              <a:buAutoNum type="arabicPeriod"/>
            </a:pPr>
            <a:r>
              <a:rPr lang="en-US"/>
              <a:t>Click on </a:t>
            </a:r>
            <a:r>
              <a:rPr lang="en-US" b="1"/>
              <a:t>Create SMART Goals </a:t>
            </a:r>
            <a:r>
              <a:rPr lang="en-US"/>
              <a:t>and add your SMART Goal about something related to your academics for 9</a:t>
            </a:r>
            <a:r>
              <a:rPr lang="en-US" baseline="30000"/>
              <a:t>th</a:t>
            </a:r>
            <a:r>
              <a:rPr lang="en-US"/>
              <a:t> grade year.  Once you add your goal, mark as </a:t>
            </a:r>
            <a:r>
              <a:rPr lang="en-US" b="1"/>
              <a:t>complete.</a:t>
            </a:r>
          </a:p>
          <a:p>
            <a:pPr>
              <a:buFont typeface="Wingdings" pitchFamily="18" charset="0"/>
              <a:buChar char="Ø"/>
            </a:pPr>
            <a:endParaRPr lang="en-US"/>
          </a:p>
        </p:txBody>
      </p:sp>
      <p:pic>
        <p:nvPicPr>
          <p:cNvPr id="12" name="Picture 12" descr="OMW Bee">
            <a:extLst>
              <a:ext uri="{FF2B5EF4-FFF2-40B4-BE49-F238E27FC236}">
                <a16:creationId xmlns:a16="http://schemas.microsoft.com/office/drawing/2014/main" id="{8E8A7D51-BE61-F384-E6E4-0145E25868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5174" y="1456260"/>
            <a:ext cx="3748087" cy="3748087"/>
          </a:xfrm>
        </p:spPr>
      </p:pic>
    </p:spTree>
    <p:extLst>
      <p:ext uri="{BB962C8B-B14F-4D97-AF65-F5344CB8AC3E}">
        <p14:creationId xmlns:p14="http://schemas.microsoft.com/office/powerpoint/2010/main" val="218730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F277C-7C2A-B983-EADA-DD515B7B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785596" cy="2042160"/>
          </a:xfrm>
        </p:spPr>
        <p:txBody>
          <a:bodyPr>
            <a:noAutofit/>
          </a:bodyPr>
          <a:lstStyle/>
          <a:p>
            <a:pPr algn="ctr"/>
            <a:r>
              <a:rPr lang="en-US" sz="6000">
                <a:latin typeface="Lucida Calligraphy" panose="03010101010101010101" pitchFamily="66" charset="0"/>
              </a:rPr>
              <a:t>988 Crisis Line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person looking at a phone&#10;&#10;Description automatically generated">
            <a:extLst>
              <a:ext uri="{FF2B5EF4-FFF2-40B4-BE49-F238E27FC236}">
                <a16:creationId xmlns:a16="http://schemas.microsoft.com/office/drawing/2014/main" id="{25E4C16C-6ED0-5A2A-1816-7BB1BE550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 bwMode="auto">
          <a:xfrm>
            <a:off x="5524500" y="10"/>
            <a:ext cx="666750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332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A867-678A-8DAB-36C8-14861401FE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09600"/>
            <a:ext cx="6858000" cy="5334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</p:txBody>
      </p:sp>
      <p:pic>
        <p:nvPicPr>
          <p:cNvPr id="5" name="Picture 4" descr="A yellow face with a white hand up&#10;&#10;Description automatically generated">
            <a:extLst>
              <a:ext uri="{FF2B5EF4-FFF2-40B4-BE49-F238E27FC236}">
                <a16:creationId xmlns:a16="http://schemas.microsoft.com/office/drawing/2014/main" id="{B1A7DA55-DDFA-1104-11D6-D9B96DC1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947" y="2969514"/>
            <a:ext cx="4977742" cy="5430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186F9-F4D7-67E8-BE34-3A07C37489BF}"/>
              </a:ext>
            </a:extLst>
          </p:cNvPr>
          <p:cNvSpPr txBox="1"/>
          <p:nvPr/>
        </p:nvSpPr>
        <p:spPr>
          <a:xfrm>
            <a:off x="709808" y="605424"/>
            <a:ext cx="1084545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Join EHS Counselor &amp; College and Career Readiness Schoology Course........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64138-D903-2961-933A-0FFFCA51A95F}"/>
              </a:ext>
            </a:extLst>
          </p:cNvPr>
          <p:cNvSpPr txBox="1"/>
          <p:nvPr/>
        </p:nvSpPr>
        <p:spPr>
          <a:xfrm>
            <a:off x="1075150" y="2285999"/>
            <a:ext cx="4060520" cy="52322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7NPB-W4H5-RVN29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6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4BD1-3AC8-B2A6-22E8-E79FD63D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Graduation Requirements: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BDE5-6ED0-8C3B-2896-100EC55F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39074"/>
            <a:ext cx="9905999" cy="3952127"/>
          </a:xfrm>
        </p:spPr>
        <p:txBody>
          <a:bodyPr>
            <a:normAutofit/>
          </a:bodyPr>
          <a:lstStyle/>
          <a:p>
            <a:r>
              <a:rPr lang="en-US"/>
              <a:t>Students can review their career plans in Skyward and counselors will advise and assist during course selection.  </a:t>
            </a:r>
          </a:p>
          <a:p>
            <a:r>
              <a:rPr lang="en-US"/>
              <a:t>You must have 6 credits or more to be a sophomore. If do not, you will be reclassified as a 9</a:t>
            </a:r>
            <a:r>
              <a:rPr lang="en-US" baseline="30000"/>
              <a:t>th</a:t>
            </a:r>
            <a:r>
              <a:rPr lang="en-US"/>
              <a:t> grader.  You will need to see your counselor for credit alternative options- Night School, Summer School, Credit By Exam</a:t>
            </a:r>
          </a:p>
          <a:p>
            <a:r>
              <a:rPr lang="en-US"/>
              <a:t>Students will be </a:t>
            </a:r>
            <a:r>
              <a:rPr lang="en-US" u="sng"/>
              <a:t>required </a:t>
            </a:r>
            <a:r>
              <a:rPr lang="en-US"/>
              <a:t>to stay in their chosen endorsements throughout high school</a:t>
            </a:r>
          </a:p>
          <a:p>
            <a:r>
              <a:rPr lang="en-US"/>
              <a:t>The only opportunity students will have to change their endorsement pathway will be in 10</a:t>
            </a:r>
            <a:r>
              <a:rPr lang="en-US" baseline="30000"/>
              <a:t>th</a:t>
            </a:r>
            <a:r>
              <a:rPr lang="en-US"/>
              <a:t> grade. Students will have to double up on the course in the new pathway – this does not apply to Engineering or Computer Science due to the pre-</a:t>
            </a:r>
            <a:r>
              <a:rPr lang="en-US" err="1"/>
              <a:t>reqs</a:t>
            </a:r>
            <a:endParaRPr lang="en-US"/>
          </a:p>
          <a:p>
            <a:r>
              <a:rPr lang="en-US"/>
              <a:t>It is a state requirement that all students are College and Career Ready. </a:t>
            </a:r>
          </a:p>
          <a:p>
            <a:r>
              <a:rPr lang="en-US"/>
              <a:t>What does College and Career Readiness mean…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073D-CC55-90F1-E237-C0AB4071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Career &amp; Military Readiness: </a:t>
            </a:r>
          </a:p>
        </p:txBody>
      </p:sp>
      <p:pic>
        <p:nvPicPr>
          <p:cNvPr id="1026" name="Picture 2" descr="CCMR">
            <a:extLst>
              <a:ext uri="{FF2B5EF4-FFF2-40B4-BE49-F238E27FC236}">
                <a16:creationId xmlns:a16="http://schemas.microsoft.com/office/drawing/2014/main" id="{B499457F-0BF0-CBC0-EAAF-6EA76F2630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32" y="1871504"/>
            <a:ext cx="7778496" cy="46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3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0C39-BA31-B710-F7FC-EC28FADD1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23" y="2126787"/>
            <a:ext cx="3746836" cy="3513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Freshmen year is the most important year. It sets the foundation of your GPA/Rank. </a:t>
            </a:r>
          </a:p>
          <a:p>
            <a:r>
              <a:rPr lang="en-US"/>
              <a:t>GPA/Rank is calculated by semester</a:t>
            </a:r>
          </a:p>
          <a:p>
            <a:r>
              <a:rPr lang="en-US"/>
              <a:t>What is a weighted or unweighted course? </a:t>
            </a:r>
          </a:p>
          <a:p>
            <a:endParaRPr lang="en-US"/>
          </a:p>
        </p:txBody>
      </p:sp>
      <p:pic>
        <p:nvPicPr>
          <p:cNvPr id="4" name="Picture 3" descr="A comparison of a comparison between a weighted and unweighted course&#10;&#10;Description automatically generated">
            <a:extLst>
              <a:ext uri="{FF2B5EF4-FFF2-40B4-BE49-F238E27FC236}">
                <a16:creationId xmlns:a16="http://schemas.microsoft.com/office/drawing/2014/main" id="{91F8FC18-EC18-7248-6767-A4C3337F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97" y="402634"/>
            <a:ext cx="6886316" cy="60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BCD1-C12B-6FFA-0E55-627BFCB8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65" y="1692918"/>
            <a:ext cx="4878859" cy="3458348"/>
          </a:xfrm>
        </p:spPr>
        <p:txBody>
          <a:bodyPr/>
          <a:lstStyle/>
          <a:p>
            <a:r>
              <a:rPr lang="en-US"/>
              <a:t>Sample 10th Grade Student in Good Standing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495570D-106E-132C-4CE6-86A015AFB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2201" y="366389"/>
            <a:ext cx="4772418" cy="6118333"/>
          </a:xfrm>
        </p:spPr>
      </p:pic>
    </p:spTree>
    <p:extLst>
      <p:ext uri="{BB962C8B-B14F-4D97-AF65-F5344CB8AC3E}">
        <p14:creationId xmlns:p14="http://schemas.microsoft.com/office/powerpoint/2010/main" val="291529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2B3C-45DB-81E9-235B-5DE42E16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3" y="1709603"/>
            <a:ext cx="5390986" cy="3495450"/>
          </a:xfrm>
        </p:spPr>
        <p:txBody>
          <a:bodyPr>
            <a:normAutofit/>
          </a:bodyPr>
          <a:lstStyle/>
          <a:p>
            <a:r>
              <a:rPr lang="en-US"/>
              <a:t>Sample Off Track "10th Grade" Student</a:t>
            </a:r>
          </a:p>
        </p:txBody>
      </p:sp>
      <p:pic>
        <p:nvPicPr>
          <p:cNvPr id="5" name="Content Placeholder 4" descr="A document with red marker&#10;&#10;Description automatically generated">
            <a:extLst>
              <a:ext uri="{FF2B5EF4-FFF2-40B4-BE49-F238E27FC236}">
                <a16:creationId xmlns:a16="http://schemas.microsoft.com/office/drawing/2014/main" id="{E918FF5C-6C17-9914-77E8-58FD78196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4297" y="379724"/>
            <a:ext cx="4800383" cy="6098563"/>
          </a:xfrm>
        </p:spPr>
      </p:pic>
    </p:spTree>
    <p:extLst>
      <p:ext uri="{BB962C8B-B14F-4D97-AF65-F5344CB8AC3E}">
        <p14:creationId xmlns:p14="http://schemas.microsoft.com/office/powerpoint/2010/main" val="401875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4C24-4D1A-54CE-FC58-618C6217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49" y="2053324"/>
            <a:ext cx="5187778" cy="2751438"/>
          </a:xfrm>
        </p:spPr>
        <p:txBody>
          <a:bodyPr/>
          <a:lstStyle/>
          <a:p>
            <a:r>
              <a:rPr lang="en-US"/>
              <a:t>Sample 10th Grade Student STAAR Exam Results and Endorsement Status</a:t>
            </a:r>
          </a:p>
        </p:txBody>
      </p:sp>
      <p:pic>
        <p:nvPicPr>
          <p:cNvPr id="5" name="Content Placeholder 4" descr="A screenshot of a document&#10;&#10;Description automatically generated">
            <a:extLst>
              <a:ext uri="{FF2B5EF4-FFF2-40B4-BE49-F238E27FC236}">
                <a16:creationId xmlns:a16="http://schemas.microsoft.com/office/drawing/2014/main" id="{BC2FFE6B-C15F-BD78-7D3F-C508B7F13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9977" y="406073"/>
            <a:ext cx="4817099" cy="6051619"/>
          </a:xfrm>
        </p:spPr>
      </p:pic>
    </p:spTree>
    <p:extLst>
      <p:ext uri="{BB962C8B-B14F-4D97-AF65-F5344CB8AC3E}">
        <p14:creationId xmlns:p14="http://schemas.microsoft.com/office/powerpoint/2010/main" val="75996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A366-D0BB-6707-3996-5E56A49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/>
              </a:rPr>
              <a:t>Attendance counts!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6A98C-75AB-3402-F313-FC6392C54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w Cen MT"/>
                <a:cs typeface="TH SarabunPSK"/>
              </a:rPr>
              <a:t>Remember you can lose credit if you are absent 8 or more times – even if you have a passing grade!</a:t>
            </a:r>
            <a:endParaRPr lang="en-US">
              <a:latin typeface="Tw Cen MT"/>
              <a:cs typeface="TH SarabunPSK"/>
            </a:endParaRPr>
          </a:p>
          <a:p>
            <a:pPr>
              <a:buClr>
                <a:srgbClr val="262626"/>
              </a:buClr>
            </a:pPr>
            <a:r>
              <a:rPr lang="en-US" sz="2000">
                <a:latin typeface="Tw Cen MT"/>
                <a:cs typeface="TH SarabunPSK"/>
              </a:rPr>
              <a:t>If you need to make up hours due to attendance, be sure to do it.  You want to start Senior year in a good position and not have to worry about recovering credits lost because of attendance.</a:t>
            </a:r>
            <a:endParaRPr lang="en-US">
              <a:latin typeface="Tw Cen MT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48561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latin typeface="Tw Cen MT" panose="020B0602020104020603" pitchFamily="34" charset="0"/>
              </a:rPr>
              <a:t>Logging in to </a:t>
            </a:r>
            <a:r>
              <a:rPr lang="en-US" err="1">
                <a:latin typeface="Tw Cen MT" panose="020B0602020104020603" pitchFamily="34" charset="0"/>
              </a:rPr>
              <a:t>Schoolinks</a:t>
            </a:r>
            <a:endParaRPr lang="en-US">
              <a:latin typeface="Tw Cen MT" panose="020B0602020104020603" pitchFamily="34" charset="0"/>
            </a:endParaRP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13893A2A-8B58-D603-4E4B-9D3E3DFA7A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17321" y="1960219"/>
            <a:ext cx="4664075" cy="3115948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D29119-5C35-4D60-BE51-91E59DA01D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latin typeface="Tw Cen MT" panose="020B0602020104020603" pitchFamily="34" charset="0"/>
              </a:rPr>
              <a:t>1Link</a:t>
            </a:r>
          </a:p>
          <a:p>
            <a:pPr>
              <a:buClr>
                <a:srgbClr val="262626"/>
              </a:buClr>
            </a:pPr>
            <a:r>
              <a:rPr lang="en-US" sz="4000">
                <a:latin typeface="Tw Cen MT" panose="020B0602020104020603" pitchFamily="34" charset="0"/>
              </a:rPr>
              <a:t>Clever</a:t>
            </a:r>
          </a:p>
          <a:p>
            <a:pPr>
              <a:buClr>
                <a:srgbClr val="262626"/>
              </a:buClr>
            </a:pPr>
            <a:r>
              <a:rPr lang="en-US" sz="4000" err="1">
                <a:latin typeface="Tw Cen MT" panose="020B0602020104020603" pitchFamily="34" charset="0"/>
              </a:rPr>
              <a:t>Schoolinks</a:t>
            </a:r>
            <a:endParaRPr lang="en-US" sz="4000">
              <a:latin typeface="Tw Cen MT" panose="020B0602020104020603" pitchFamily="34" charset="0"/>
            </a:endParaRPr>
          </a:p>
          <a:p>
            <a:pPr lvl="1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4CDFA-1002-B09E-A9C0-729E42A1C6F3}"/>
              </a:ext>
            </a:extLst>
          </p:cNvPr>
          <p:cNvSpPr txBox="1"/>
          <p:nvPr/>
        </p:nvSpPr>
        <p:spPr>
          <a:xfrm>
            <a:off x="1317321" y="5076325"/>
            <a:ext cx="4664075" cy="3175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326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KeyPoints xmlns="e657d635-60ac-45ea-99a5-04579c67d0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96267654273749B1E417D6A4BF748E" ma:contentTypeVersion="15" ma:contentTypeDescription="Create a new document." ma:contentTypeScope="" ma:versionID="03c7d04c526fe9455e6b9dca609fdd55">
  <xsd:schema xmlns:xsd="http://www.w3.org/2001/XMLSchema" xmlns:xs="http://www.w3.org/2001/XMLSchema" xmlns:p="http://schemas.microsoft.com/office/2006/metadata/properties" xmlns:ns1="http://schemas.microsoft.com/sharepoint/v3" xmlns:ns3="e657d635-60ac-45ea-99a5-04579c67d04b" xmlns:ns4="80bed9e5-f26d-414b-89fc-deab4839d2bf" targetNamespace="http://schemas.microsoft.com/office/2006/metadata/properties" ma:root="true" ma:fieldsID="e6e9fa72b441fba70e99c168b54c0a55" ns1:_="" ns3:_="" ns4:_="">
    <xsd:import namespace="http://schemas.microsoft.com/sharepoint/v3"/>
    <xsd:import namespace="e657d635-60ac-45ea-99a5-04579c67d04b"/>
    <xsd:import namespace="80bed9e5-f26d-414b-89fc-deab4839d2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7d635-60ac-45ea-99a5-04579c67d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ed9e5-f26d-414b-89fc-deab4839d2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80bed9e5-f26d-414b-89fc-deab4839d2bf"/>
    <ds:schemaRef ds:uri="e657d635-60ac-45ea-99a5-04579c67d0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8D57E-3251-43C2-8ADD-2F10E65CC053}">
  <ds:schemaRefs>
    <ds:schemaRef ds:uri="80bed9e5-f26d-414b-89fc-deab4839d2bf"/>
    <ds:schemaRef ds:uri="e657d635-60ac-45ea-99a5-04579c67d0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Century Gothic</vt:lpstr>
      <vt:lpstr>Garamond</vt:lpstr>
      <vt:lpstr>Lucida Calligraphy</vt:lpstr>
      <vt:lpstr>Neue Haas Grotesk Text Pro</vt:lpstr>
      <vt:lpstr>Roboto</vt:lpstr>
      <vt:lpstr>Tw Cen MT</vt:lpstr>
      <vt:lpstr>Wingdings</vt:lpstr>
      <vt:lpstr>SavonVTI</vt:lpstr>
      <vt:lpstr>BjornVTI</vt:lpstr>
      <vt:lpstr>Freshmen Presentation</vt:lpstr>
      <vt:lpstr>Graduation Requirements:</vt:lpstr>
      <vt:lpstr>College Career &amp; Military Readiness: </vt:lpstr>
      <vt:lpstr>PowerPoint Presentation</vt:lpstr>
      <vt:lpstr>Sample 10th Grade Student in Good Standing</vt:lpstr>
      <vt:lpstr>Sample Off Track "10th Grade" Student</vt:lpstr>
      <vt:lpstr>Sample 10th Grade Student STAAR Exam Results and Endorsement Status</vt:lpstr>
      <vt:lpstr>Attendance counts!</vt:lpstr>
      <vt:lpstr>Logging in to Schoolinks</vt:lpstr>
      <vt:lpstr>Self-Assessment</vt:lpstr>
      <vt:lpstr>988 Crisis Line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Talks &amp; Tasks</dc:title>
  <dc:creator/>
  <cp:lastModifiedBy/>
  <cp:revision>94</cp:revision>
  <dcterms:created xsi:type="dcterms:W3CDTF">2021-09-24T18:24:45Z</dcterms:created>
  <dcterms:modified xsi:type="dcterms:W3CDTF">2024-11-05T17:25:19Z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0x0101000F96267654273749B1E417D6A4BF748E</vt:lpwstr>
  </property>
</Properties>
</file>